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71" r:id="rId4"/>
    <p:sldId id="353" r:id="rId5"/>
    <p:sldId id="354" r:id="rId6"/>
    <p:sldId id="355" r:id="rId7"/>
    <p:sldId id="356" r:id="rId8"/>
    <p:sldId id="357" r:id="rId9"/>
    <p:sldId id="281" r:id="rId10"/>
    <p:sldId id="352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FA5EB"/>
    <a:srgbClr val="FF33CC"/>
    <a:srgbClr val="7EC3F2"/>
    <a:srgbClr val="FF99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59664" autoAdjust="0"/>
  </p:normalViewPr>
  <p:slideViewPr>
    <p:cSldViewPr>
      <p:cViewPr>
        <p:scale>
          <a:sx n="130" d="100"/>
          <a:sy n="130" d="100"/>
        </p:scale>
        <p:origin x="-90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A03D-09E8-45B6-9B0D-850736EE54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11B6-9ED6-4562-9118-A3F59FA1A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E60C86-B147-4D93-9B86-E719BE421841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E60C86-B147-4D93-9B86-E719BE421841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4FC-EF46-4D9F-A51E-FCAAB5E41F43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455-C6F0-4AC4-B452-4C59E0FE48BE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9E0E-6371-406E-871F-A0AE44206548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B8A7-5BBC-4175-AFD1-ECCFF0706216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3B63-A8A5-45E8-9734-CAFB9EF1DBF5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F41B-CAC6-4986-8BC5-CC667E3D0B7D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7FBE-A076-43D5-98C2-D5B4C0108369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A48D-6404-45BE-90C4-544603FB4865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407-388F-47AB-9A85-4CAD3566CEA8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AEA-F059-4FAE-AA05-79652A381554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07B1-1411-4F17-8EBD-636B0558FAC7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B630-A162-46B2-B39B-FC50C18B26C5}" type="datetime1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7" y="-20638"/>
            <a:ext cx="9134475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Freeform 24"/>
          <p:cNvSpPr>
            <a:spLocks/>
          </p:cNvSpPr>
          <p:nvPr/>
        </p:nvSpPr>
        <p:spPr bwMode="auto">
          <a:xfrm>
            <a:off x="7567615" y="2098676"/>
            <a:ext cx="1576387" cy="1768475"/>
          </a:xfrm>
          <a:custGeom>
            <a:avLst/>
            <a:gdLst>
              <a:gd name="T0" fmla="*/ 7639 w 2086833"/>
              <a:gd name="T1" fmla="*/ 0 h 2312943"/>
              <a:gd name="T2" fmla="*/ 7639 w 2086833"/>
              <a:gd name="T3" fmla="*/ 10787 h 2312943"/>
              <a:gd name="T4" fmla="*/ 0 w 2086833"/>
              <a:gd name="T5" fmla="*/ 5274 h 2312943"/>
              <a:gd name="T6" fmla="*/ 6694 w 2086833"/>
              <a:gd name="T7" fmla="*/ 654 h 2312943"/>
              <a:gd name="T8" fmla="*/ 0 60000 65536"/>
              <a:gd name="T9" fmla="*/ 0 60000 65536"/>
              <a:gd name="T10" fmla="*/ 0 60000 65536"/>
              <a:gd name="T11" fmla="*/ 0 60000 65536"/>
              <a:gd name="T12" fmla="*/ 0 w 2086833"/>
              <a:gd name="T13" fmla="*/ 0 h 2312943"/>
              <a:gd name="T14" fmla="*/ 2086833 w 2086833"/>
              <a:gd name="T15" fmla="*/ 2312943 h 23129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148" name="Freeform 9"/>
          <p:cNvSpPr>
            <a:spLocks/>
          </p:cNvSpPr>
          <p:nvPr/>
        </p:nvSpPr>
        <p:spPr bwMode="auto">
          <a:xfrm>
            <a:off x="7580313" y="1406526"/>
            <a:ext cx="1376362" cy="1557338"/>
          </a:xfrm>
          <a:custGeom>
            <a:avLst/>
            <a:gdLst>
              <a:gd name="T0" fmla="*/ 0 w 1154"/>
              <a:gd name="T1" fmla="*/ 0 h 1291"/>
              <a:gd name="T2" fmla="*/ 2147483647 w 1154"/>
              <a:gd name="T3" fmla="*/ 2147483647 h 1291"/>
              <a:gd name="T4" fmla="*/ 0 w 1154"/>
              <a:gd name="T5" fmla="*/ 2147483647 h 1291"/>
              <a:gd name="T6" fmla="*/ 0 w 1154"/>
              <a:gd name="T7" fmla="*/ 2147483647 h 1291"/>
              <a:gd name="T8" fmla="*/ 0 w 1154"/>
              <a:gd name="T9" fmla="*/ 0 h 1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4"/>
              <a:gd name="T16" fmla="*/ 0 h 1291"/>
              <a:gd name="T17" fmla="*/ 1154 w 1154"/>
              <a:gd name="T18" fmla="*/ 1291 h 12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149" name="Freeform 10"/>
          <p:cNvSpPr>
            <a:spLocks/>
          </p:cNvSpPr>
          <p:nvPr/>
        </p:nvSpPr>
        <p:spPr bwMode="auto">
          <a:xfrm>
            <a:off x="6157915" y="2133601"/>
            <a:ext cx="1436687" cy="1592263"/>
          </a:xfrm>
          <a:custGeom>
            <a:avLst/>
            <a:gdLst>
              <a:gd name="T0" fmla="*/ 2147483647 w 1205"/>
              <a:gd name="T1" fmla="*/ 2147483647 h 1320"/>
              <a:gd name="T2" fmla="*/ 0 w 1205"/>
              <a:gd name="T3" fmla="*/ 2147483647 h 1320"/>
              <a:gd name="T4" fmla="*/ 0 w 1205"/>
              <a:gd name="T5" fmla="*/ 2147483647 h 1320"/>
              <a:gd name="T6" fmla="*/ 2147483647 w 1205"/>
              <a:gd name="T7" fmla="*/ 0 h 1320"/>
              <a:gd name="T8" fmla="*/ 2147483647 w 1205"/>
              <a:gd name="T9" fmla="*/ 2147483647 h 1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5"/>
              <a:gd name="T16" fmla="*/ 0 h 1320"/>
              <a:gd name="T17" fmla="*/ 1205 w 1205"/>
              <a:gd name="T18" fmla="*/ 1320 h 1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150" name="Freeform 11"/>
          <p:cNvSpPr>
            <a:spLocks/>
          </p:cNvSpPr>
          <p:nvPr/>
        </p:nvSpPr>
        <p:spPr bwMode="auto">
          <a:xfrm>
            <a:off x="6180140" y="1406526"/>
            <a:ext cx="1400175" cy="1558925"/>
          </a:xfrm>
          <a:custGeom>
            <a:avLst/>
            <a:gdLst>
              <a:gd name="T0" fmla="*/ 2147483647 w 1175"/>
              <a:gd name="T1" fmla="*/ 0 h 1291"/>
              <a:gd name="T2" fmla="*/ 2147483647 w 1175"/>
              <a:gd name="T3" fmla="*/ 2147483647 h 1291"/>
              <a:gd name="T4" fmla="*/ 2147483647 w 1175"/>
              <a:gd name="T5" fmla="*/ 2147483647 h 1291"/>
              <a:gd name="T6" fmla="*/ 0 w 1175"/>
              <a:gd name="T7" fmla="*/ 2147483647 h 1291"/>
              <a:gd name="T8" fmla="*/ 2147483647 w 1175"/>
              <a:gd name="T9" fmla="*/ 0 h 1291"/>
              <a:gd name="T10" fmla="*/ 2147483647 w 1175"/>
              <a:gd name="T11" fmla="*/ 0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5"/>
              <a:gd name="T19" fmla="*/ 0 h 1291"/>
              <a:gd name="T20" fmla="*/ 1175 w 1175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151" name="Freeform 12"/>
          <p:cNvSpPr>
            <a:spLocks/>
          </p:cNvSpPr>
          <p:nvPr/>
        </p:nvSpPr>
        <p:spPr bwMode="auto">
          <a:xfrm>
            <a:off x="4602163" y="2117726"/>
            <a:ext cx="1555750" cy="1592263"/>
          </a:xfrm>
          <a:custGeom>
            <a:avLst/>
            <a:gdLst>
              <a:gd name="T0" fmla="*/ 2147483647 w 1306"/>
              <a:gd name="T1" fmla="*/ 0 h 1320"/>
              <a:gd name="T2" fmla="*/ 2147483647 w 1306"/>
              <a:gd name="T3" fmla="*/ 2147483647 h 1320"/>
              <a:gd name="T4" fmla="*/ 0 w 1306"/>
              <a:gd name="T5" fmla="*/ 2147483647 h 1320"/>
              <a:gd name="T6" fmla="*/ 2147483647 w 1306"/>
              <a:gd name="T7" fmla="*/ 0 h 1320"/>
              <a:gd name="T8" fmla="*/ 0 60000 65536"/>
              <a:gd name="T9" fmla="*/ 0 60000 65536"/>
              <a:gd name="T10" fmla="*/ 0 60000 65536"/>
              <a:gd name="T11" fmla="*/ 0 60000 65536"/>
              <a:gd name="T12" fmla="*/ 0 w 1306"/>
              <a:gd name="T13" fmla="*/ 0 h 1320"/>
              <a:gd name="T14" fmla="*/ 1306 w 1306"/>
              <a:gd name="T15" fmla="*/ 1320 h 1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43" name="Freeform 42"/>
          <p:cNvSpPr/>
          <p:nvPr/>
        </p:nvSpPr>
        <p:spPr>
          <a:xfrm>
            <a:off x="0" y="1"/>
            <a:ext cx="4986338" cy="3630613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3" name="Freeform 44"/>
          <p:cNvSpPr>
            <a:spLocks/>
          </p:cNvSpPr>
          <p:nvPr/>
        </p:nvSpPr>
        <p:spPr bwMode="auto">
          <a:xfrm>
            <a:off x="2" y="914401"/>
            <a:ext cx="3700463" cy="3394075"/>
          </a:xfrm>
          <a:custGeom>
            <a:avLst/>
            <a:gdLst>
              <a:gd name="T0" fmla="*/ 0 w 4927653"/>
              <a:gd name="T1" fmla="*/ 0 h 4464186"/>
              <a:gd name="T2" fmla="*/ 16032 w 4927653"/>
              <a:gd name="T3" fmla="*/ 11940 h 4464186"/>
              <a:gd name="T4" fmla="*/ 14178 w 4927653"/>
              <a:gd name="T5" fmla="*/ 13176 h 4464186"/>
              <a:gd name="T6" fmla="*/ 7252 w 4927653"/>
              <a:gd name="T7" fmla="*/ 17790 h 4464186"/>
              <a:gd name="T8" fmla="*/ 6456 w 4927653"/>
              <a:gd name="T9" fmla="*/ 18293 h 4464186"/>
              <a:gd name="T10" fmla="*/ 6043 w 4927653"/>
              <a:gd name="T11" fmla="*/ 18590 h 4464186"/>
              <a:gd name="T12" fmla="*/ 0 w 4927653"/>
              <a:gd name="T13" fmla="*/ 14541 h 4464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7653"/>
              <a:gd name="T22" fmla="*/ 0 h 4464186"/>
              <a:gd name="T23" fmla="*/ 4927653 w 4927653"/>
              <a:gd name="T24" fmla="*/ 4464186 h 4464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914165"/>
            <a:ext cx="3700785" cy="2405313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0" y="4102101"/>
            <a:ext cx="1397000" cy="1041400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61" name="Rectangle 70"/>
          <p:cNvSpPr>
            <a:spLocks noChangeArrowheads="1"/>
          </p:cNvSpPr>
          <p:nvPr/>
        </p:nvSpPr>
        <p:spPr bwMode="auto">
          <a:xfrm>
            <a:off x="3095328" y="3714758"/>
            <a:ext cx="6048672" cy="12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ПРЕЗЕНТАЦИЯ ЭЛЕКТИВНОЙ ДИСЦИПЛИНЫ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3399"/>
                </a:solidFill>
              </a:rPr>
              <a:t>Применение трудового законодательства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к государственным служащим</a:t>
            </a:r>
            <a:r>
              <a:rPr lang="ru-RU" sz="1600" b="1" dirty="0" smtClean="0">
                <a:solidFill>
                  <a:srgbClr val="003399"/>
                </a:solidFill>
                <a:cs typeface="Times New Roman" pitchFamily="18" charset="0"/>
              </a:rPr>
              <a:t>»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КАФЕДРА ТРУДОВОГО </a:t>
            </a:r>
            <a:r>
              <a:rPr lang="ru-RU" sz="1400" b="1" dirty="0">
                <a:solidFill>
                  <a:srgbClr val="FF0000"/>
                </a:solidFill>
              </a:rPr>
              <a:t>ПРАВА</a:t>
            </a:r>
            <a:endParaRPr lang="en-US" sz="1400" b="1" dirty="0">
              <a:solidFill>
                <a:srgbClr val="FF0000"/>
              </a:solidFill>
              <a:ea typeface="Open Sans"/>
              <a:cs typeface="Open Sans"/>
            </a:endParaRPr>
          </a:p>
        </p:txBody>
      </p:sp>
      <p:sp>
        <p:nvSpPr>
          <p:cNvPr id="6162" name="Подзаголовок 2"/>
          <p:cNvSpPr txBox="1">
            <a:spLocks/>
          </p:cNvSpPr>
          <p:nvPr/>
        </p:nvSpPr>
        <p:spPr bwMode="auto">
          <a:xfrm>
            <a:off x="6573840" y="4078288"/>
            <a:ext cx="22939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buFont typeface="Arial" pitchFamily="34" charset="0"/>
              <a:buNone/>
            </a:pPr>
            <a:endParaRPr lang="ru-RU" sz="140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6444208" y="-20538"/>
            <a:ext cx="2699792" cy="2160240"/>
          </a:xfrm>
          <a:prstGeom prst="rtTriangle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Freeform 22"/>
          <p:cNvSpPr/>
          <p:nvPr/>
        </p:nvSpPr>
        <p:spPr>
          <a:xfrm>
            <a:off x="0" y="947739"/>
            <a:ext cx="9144000" cy="3902075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642910" y="2500312"/>
            <a:ext cx="1214446" cy="121444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3693" y="2714626"/>
            <a:ext cx="799349" cy="7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C:\Users\User\Desktop\PNG\изображение_2021-03-11_092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71420"/>
            <a:ext cx="1004740" cy="1008112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FA5EB"/>
            </a:outerShdw>
          </a:effec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143372" y="4643452"/>
            <a:ext cx="3857652" cy="1588"/>
          </a:xfrm>
          <a:prstGeom prst="line">
            <a:avLst/>
          </a:prstGeom>
          <a:ln w="254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7" y="-20638"/>
            <a:ext cx="9134475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Freeform 24"/>
          <p:cNvSpPr>
            <a:spLocks/>
          </p:cNvSpPr>
          <p:nvPr/>
        </p:nvSpPr>
        <p:spPr bwMode="auto">
          <a:xfrm>
            <a:off x="7567615" y="2098676"/>
            <a:ext cx="1576387" cy="1768475"/>
          </a:xfrm>
          <a:custGeom>
            <a:avLst/>
            <a:gdLst>
              <a:gd name="T0" fmla="*/ 7639 w 2086833"/>
              <a:gd name="T1" fmla="*/ 0 h 2312943"/>
              <a:gd name="T2" fmla="*/ 7639 w 2086833"/>
              <a:gd name="T3" fmla="*/ 10787 h 2312943"/>
              <a:gd name="T4" fmla="*/ 0 w 2086833"/>
              <a:gd name="T5" fmla="*/ 5274 h 2312943"/>
              <a:gd name="T6" fmla="*/ 6694 w 2086833"/>
              <a:gd name="T7" fmla="*/ 654 h 2312943"/>
              <a:gd name="T8" fmla="*/ 0 60000 65536"/>
              <a:gd name="T9" fmla="*/ 0 60000 65536"/>
              <a:gd name="T10" fmla="*/ 0 60000 65536"/>
              <a:gd name="T11" fmla="*/ 0 60000 65536"/>
              <a:gd name="T12" fmla="*/ 0 w 2086833"/>
              <a:gd name="T13" fmla="*/ 0 h 2312943"/>
              <a:gd name="T14" fmla="*/ 2086833 w 2086833"/>
              <a:gd name="T15" fmla="*/ 2312943 h 23129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148" name="Freeform 9"/>
          <p:cNvSpPr>
            <a:spLocks/>
          </p:cNvSpPr>
          <p:nvPr/>
        </p:nvSpPr>
        <p:spPr bwMode="auto">
          <a:xfrm>
            <a:off x="7580313" y="1406526"/>
            <a:ext cx="1376362" cy="1557338"/>
          </a:xfrm>
          <a:custGeom>
            <a:avLst/>
            <a:gdLst>
              <a:gd name="T0" fmla="*/ 0 w 1154"/>
              <a:gd name="T1" fmla="*/ 0 h 1291"/>
              <a:gd name="T2" fmla="*/ 2147483647 w 1154"/>
              <a:gd name="T3" fmla="*/ 2147483647 h 1291"/>
              <a:gd name="T4" fmla="*/ 0 w 1154"/>
              <a:gd name="T5" fmla="*/ 2147483647 h 1291"/>
              <a:gd name="T6" fmla="*/ 0 w 1154"/>
              <a:gd name="T7" fmla="*/ 2147483647 h 1291"/>
              <a:gd name="T8" fmla="*/ 0 w 1154"/>
              <a:gd name="T9" fmla="*/ 0 h 1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4"/>
              <a:gd name="T16" fmla="*/ 0 h 1291"/>
              <a:gd name="T17" fmla="*/ 1154 w 1154"/>
              <a:gd name="T18" fmla="*/ 1291 h 12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149" name="Freeform 10"/>
          <p:cNvSpPr>
            <a:spLocks/>
          </p:cNvSpPr>
          <p:nvPr/>
        </p:nvSpPr>
        <p:spPr bwMode="auto">
          <a:xfrm>
            <a:off x="6157915" y="2133601"/>
            <a:ext cx="1436687" cy="1592263"/>
          </a:xfrm>
          <a:custGeom>
            <a:avLst/>
            <a:gdLst>
              <a:gd name="T0" fmla="*/ 2147483647 w 1205"/>
              <a:gd name="T1" fmla="*/ 2147483647 h 1320"/>
              <a:gd name="T2" fmla="*/ 0 w 1205"/>
              <a:gd name="T3" fmla="*/ 2147483647 h 1320"/>
              <a:gd name="T4" fmla="*/ 0 w 1205"/>
              <a:gd name="T5" fmla="*/ 2147483647 h 1320"/>
              <a:gd name="T6" fmla="*/ 2147483647 w 1205"/>
              <a:gd name="T7" fmla="*/ 0 h 1320"/>
              <a:gd name="T8" fmla="*/ 2147483647 w 1205"/>
              <a:gd name="T9" fmla="*/ 2147483647 h 1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5"/>
              <a:gd name="T16" fmla="*/ 0 h 1320"/>
              <a:gd name="T17" fmla="*/ 1205 w 1205"/>
              <a:gd name="T18" fmla="*/ 1320 h 1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150" name="Freeform 11"/>
          <p:cNvSpPr>
            <a:spLocks/>
          </p:cNvSpPr>
          <p:nvPr/>
        </p:nvSpPr>
        <p:spPr bwMode="auto">
          <a:xfrm>
            <a:off x="6180140" y="1406526"/>
            <a:ext cx="1400175" cy="1558925"/>
          </a:xfrm>
          <a:custGeom>
            <a:avLst/>
            <a:gdLst>
              <a:gd name="T0" fmla="*/ 2147483647 w 1175"/>
              <a:gd name="T1" fmla="*/ 0 h 1291"/>
              <a:gd name="T2" fmla="*/ 2147483647 w 1175"/>
              <a:gd name="T3" fmla="*/ 2147483647 h 1291"/>
              <a:gd name="T4" fmla="*/ 2147483647 w 1175"/>
              <a:gd name="T5" fmla="*/ 2147483647 h 1291"/>
              <a:gd name="T6" fmla="*/ 0 w 1175"/>
              <a:gd name="T7" fmla="*/ 2147483647 h 1291"/>
              <a:gd name="T8" fmla="*/ 2147483647 w 1175"/>
              <a:gd name="T9" fmla="*/ 0 h 1291"/>
              <a:gd name="T10" fmla="*/ 2147483647 w 1175"/>
              <a:gd name="T11" fmla="*/ 0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5"/>
              <a:gd name="T19" fmla="*/ 0 h 1291"/>
              <a:gd name="T20" fmla="*/ 1175 w 1175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151" name="Freeform 12"/>
          <p:cNvSpPr>
            <a:spLocks/>
          </p:cNvSpPr>
          <p:nvPr/>
        </p:nvSpPr>
        <p:spPr bwMode="auto">
          <a:xfrm>
            <a:off x="4602163" y="2117726"/>
            <a:ext cx="1555750" cy="1592263"/>
          </a:xfrm>
          <a:custGeom>
            <a:avLst/>
            <a:gdLst>
              <a:gd name="T0" fmla="*/ 2147483647 w 1306"/>
              <a:gd name="T1" fmla="*/ 0 h 1320"/>
              <a:gd name="T2" fmla="*/ 2147483647 w 1306"/>
              <a:gd name="T3" fmla="*/ 2147483647 h 1320"/>
              <a:gd name="T4" fmla="*/ 0 w 1306"/>
              <a:gd name="T5" fmla="*/ 2147483647 h 1320"/>
              <a:gd name="T6" fmla="*/ 2147483647 w 1306"/>
              <a:gd name="T7" fmla="*/ 0 h 1320"/>
              <a:gd name="T8" fmla="*/ 0 60000 65536"/>
              <a:gd name="T9" fmla="*/ 0 60000 65536"/>
              <a:gd name="T10" fmla="*/ 0 60000 65536"/>
              <a:gd name="T11" fmla="*/ 0 60000 65536"/>
              <a:gd name="T12" fmla="*/ 0 w 1306"/>
              <a:gd name="T13" fmla="*/ 0 h 1320"/>
              <a:gd name="T14" fmla="*/ 1306 w 1306"/>
              <a:gd name="T15" fmla="*/ 1320 h 1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43" name="Freeform 42"/>
          <p:cNvSpPr/>
          <p:nvPr/>
        </p:nvSpPr>
        <p:spPr>
          <a:xfrm>
            <a:off x="0" y="1"/>
            <a:ext cx="4986338" cy="3630613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3" name="Freeform 44"/>
          <p:cNvSpPr>
            <a:spLocks/>
          </p:cNvSpPr>
          <p:nvPr/>
        </p:nvSpPr>
        <p:spPr bwMode="auto">
          <a:xfrm>
            <a:off x="2" y="914401"/>
            <a:ext cx="3700463" cy="3394075"/>
          </a:xfrm>
          <a:custGeom>
            <a:avLst/>
            <a:gdLst>
              <a:gd name="T0" fmla="*/ 0 w 4927653"/>
              <a:gd name="T1" fmla="*/ 0 h 4464186"/>
              <a:gd name="T2" fmla="*/ 16032 w 4927653"/>
              <a:gd name="T3" fmla="*/ 11940 h 4464186"/>
              <a:gd name="T4" fmla="*/ 14178 w 4927653"/>
              <a:gd name="T5" fmla="*/ 13176 h 4464186"/>
              <a:gd name="T6" fmla="*/ 7252 w 4927653"/>
              <a:gd name="T7" fmla="*/ 17790 h 4464186"/>
              <a:gd name="T8" fmla="*/ 6456 w 4927653"/>
              <a:gd name="T9" fmla="*/ 18293 h 4464186"/>
              <a:gd name="T10" fmla="*/ 6043 w 4927653"/>
              <a:gd name="T11" fmla="*/ 18590 h 4464186"/>
              <a:gd name="T12" fmla="*/ 0 w 4927653"/>
              <a:gd name="T13" fmla="*/ 14541 h 4464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7653"/>
              <a:gd name="T22" fmla="*/ 0 h 4464186"/>
              <a:gd name="T23" fmla="*/ 4927653 w 4927653"/>
              <a:gd name="T24" fmla="*/ 4464186 h 4464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914165"/>
            <a:ext cx="3700785" cy="2405313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0" y="4102101"/>
            <a:ext cx="1397000" cy="1041400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61" name="Rectangle 70"/>
          <p:cNvSpPr>
            <a:spLocks noChangeArrowheads="1"/>
          </p:cNvSpPr>
          <p:nvPr/>
        </p:nvSpPr>
        <p:spPr bwMode="auto">
          <a:xfrm>
            <a:off x="2857488" y="4286262"/>
            <a:ext cx="6048672" cy="5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СПАСИБО ЗА ВНИМАНИЕ  !</a:t>
            </a:r>
            <a:endParaRPr lang="en-US" sz="3200" b="1" dirty="0">
              <a:solidFill>
                <a:srgbClr val="FF0000"/>
              </a:solidFill>
              <a:ea typeface="Open Sans"/>
              <a:cs typeface="Open Sans"/>
            </a:endParaRPr>
          </a:p>
        </p:txBody>
      </p:sp>
      <p:sp>
        <p:nvSpPr>
          <p:cNvPr id="6162" name="Подзаголовок 2"/>
          <p:cNvSpPr txBox="1">
            <a:spLocks/>
          </p:cNvSpPr>
          <p:nvPr/>
        </p:nvSpPr>
        <p:spPr bwMode="auto">
          <a:xfrm>
            <a:off x="6573840" y="4078288"/>
            <a:ext cx="22939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buFont typeface="Arial" pitchFamily="34" charset="0"/>
              <a:buNone/>
            </a:pPr>
            <a:endParaRPr lang="ru-RU" sz="140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6444208" y="-20538"/>
            <a:ext cx="2699792" cy="2160240"/>
          </a:xfrm>
          <a:prstGeom prst="rtTriangle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Freeform 22"/>
          <p:cNvSpPr/>
          <p:nvPr/>
        </p:nvSpPr>
        <p:spPr>
          <a:xfrm>
            <a:off x="0" y="947739"/>
            <a:ext cx="9144000" cy="3902075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642910" y="2500312"/>
            <a:ext cx="1214446" cy="121444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3693" y="2714626"/>
            <a:ext cx="799349" cy="7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C:\Users\User\Desktop\PNG\изображение_2021-03-11_092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71420"/>
            <a:ext cx="1004740" cy="1008112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FA5EB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0048"/>
            <a:ext cx="9144000" cy="4643452"/>
          </a:xfrm>
          <a:prstGeom prst="rect">
            <a:avLst/>
          </a:prstGeom>
          <a:solidFill>
            <a:srgbClr val="3FA5EB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>
              <a:lnSpc>
                <a:spcPct val="80000"/>
              </a:lnSpc>
            </a:pPr>
            <a:endParaRPr lang="ru-RU" dirty="0" smtClean="0"/>
          </a:p>
          <a:p>
            <a:pPr marL="541338">
              <a:lnSpc>
                <a:spcPct val="80000"/>
              </a:lnSpc>
            </a:pPr>
            <a:endParaRPr lang="ru-RU" dirty="0" smtClean="0"/>
          </a:p>
          <a:p>
            <a:pPr marL="2867025" indent="358775">
              <a:lnSpc>
                <a:spcPct val="80000"/>
              </a:lnSpc>
            </a:pPr>
            <a:r>
              <a:rPr lang="ru-RU" dirty="0" smtClean="0"/>
              <a:t>Элективная дисциплина «Применение трудового законодательства к государственным служащим» позволит обучающимися получить научно-практические знания по вопросам регулирования правоотношений в сфере применения трудового законодательства к государственным служащим.</a:t>
            </a:r>
          </a:p>
          <a:p>
            <a:pPr marL="2867025" indent="358775">
              <a:lnSpc>
                <a:spcPct val="80000"/>
              </a:lnSpc>
            </a:pPr>
            <a:endParaRPr lang="ru-RU" b="1" dirty="0" smtClean="0"/>
          </a:p>
          <a:p>
            <a:pPr marL="2867025" indent="358775">
              <a:lnSpc>
                <a:spcPct val="80000"/>
              </a:lnSpc>
            </a:pPr>
            <a:r>
              <a:rPr lang="ru-RU" dirty="0" smtClean="0"/>
              <a:t>Знания, полученные в рамках  предлагаемой дисциплины, позволит обучающимся свободно ориентироваться в сфере регулирования служебно-трудовых отношений государственных служащих и как следствие  грамотно применять нормы трудового и административного права. </a:t>
            </a:r>
            <a:endParaRPr lang="ru-RU" b="1" dirty="0" smtClean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4083918"/>
            <a:ext cx="3563888" cy="105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0" y="5020022"/>
            <a:ext cx="7956376" cy="12347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285734"/>
            <a:ext cx="5715008" cy="857256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269875"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ЦЕЛЬ ОСВОЕНИЯ  ДИСЦИПЛИНЫ</a:t>
            </a:r>
          </a:p>
        </p:txBody>
      </p:sp>
      <p:pic>
        <p:nvPicPr>
          <p:cNvPr id="14" name="Picture 2" descr="https://www.tamarindtreeconsulting.com/wp-content/uploads/2017/08/hook-405091_1920.jpg"/>
          <p:cNvPicPr>
            <a:picLocks noChangeAspect="1" noChangeArrowheads="1"/>
          </p:cNvPicPr>
          <p:nvPr/>
        </p:nvPicPr>
        <p:blipFill>
          <a:blip r:embed="rId2" cstate="print"/>
          <a:srcRect l="24490" t="20213" r="22449" b="7599"/>
          <a:stretch>
            <a:fillRect/>
          </a:stretch>
        </p:blipFill>
        <p:spPr bwMode="auto">
          <a:xfrm>
            <a:off x="428596" y="3071816"/>
            <a:ext cx="1656184" cy="159248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20"/>
            <a:ext cx="79975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0" y="357172"/>
            <a:ext cx="9144000" cy="4518834"/>
          </a:xfrm>
          <a:prstGeom prst="homePlate">
            <a:avLst>
              <a:gd name="adj" fmla="val 0"/>
            </a:avLst>
          </a:prstGeom>
          <a:solidFill>
            <a:srgbClr val="3FA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marL="358775" lvl="0" indent="3587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300" b="1" dirty="0" smtClean="0"/>
              <a:t>изучение действующего трудового и административного законодательства в сфере регулирования служебно-трудовых отношений, на основе учебных источников и рекомендованных правовых актов, судебной и иной правоприменительной практики;</a:t>
            </a:r>
          </a:p>
          <a:p>
            <a:pPr marL="358775" lvl="0" indent="3587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300" b="1" dirty="0" smtClean="0"/>
              <a:t>изучение основ теории трудового и административного права с использованием специальной монографической литературы, периодических научных изданий, иных научных источников, в том числе при участии в научно-исследовательской работе;</a:t>
            </a:r>
          </a:p>
          <a:p>
            <a:pPr marL="358775" lvl="0" indent="3587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300" b="1" dirty="0" smtClean="0"/>
              <a:t>овладение теоретическими приемами и практическими навыками экспертной деятельности в сфере отношений по применению трудового законодательства к государственным служащим, особенностями правотворчества в данных отношениях;</a:t>
            </a:r>
          </a:p>
          <a:p>
            <a:pPr marL="358775" lvl="0" indent="3587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300" b="1" dirty="0" smtClean="0"/>
              <a:t>практическая подготовка обучающихся к будущей профессиональной юридической деятельности, связанной с реализацией норм трудового права к государственным служащим, в том числе формирование практических навыков разработки нормативных правовых актов и составления правовых актов правоприменительного характера; </a:t>
            </a:r>
          </a:p>
          <a:p>
            <a:pPr marL="358775" lvl="0" indent="3587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300" b="1" dirty="0" smtClean="0"/>
              <a:t>формирование навыков осуществления экспертизы правовых актов и документов в процессе правового обеспечения деятельности служебно-трудовых отношений государственных служащих, представительства при защите их прав в вышестоящих органах и в судах.</a:t>
            </a: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123478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17" name="Rectangle 70"/>
          <p:cNvSpPr>
            <a:spLocks noChangeArrowheads="1"/>
          </p:cNvSpPr>
          <p:nvPr/>
        </p:nvSpPr>
        <p:spPr bwMode="auto">
          <a:xfrm>
            <a:off x="179512" y="1131590"/>
            <a:ext cx="5904656" cy="3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Лекции-онлайн\Оформление презентаций\Трудовое право картинки\5.pn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8072462" y="4143386"/>
            <a:ext cx="92869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ятиугольник 19"/>
          <p:cNvSpPr/>
          <p:nvPr/>
        </p:nvSpPr>
        <p:spPr>
          <a:xfrm>
            <a:off x="0" y="214296"/>
            <a:ext cx="5715008" cy="857256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ЗАДАЧИ ДИСЦИПЛИНЫ:</a:t>
            </a:r>
            <a:endParaRPr lang="ru-RU" dirty="0"/>
          </a:p>
        </p:txBody>
      </p:sp>
      <p:pic>
        <p:nvPicPr>
          <p:cNvPr id="21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20"/>
            <a:ext cx="79975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ятиугольник 21"/>
          <p:cNvSpPr/>
          <p:nvPr/>
        </p:nvSpPr>
        <p:spPr>
          <a:xfrm>
            <a:off x="0" y="5020022"/>
            <a:ext cx="7956376" cy="12347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0" y="214296"/>
            <a:ext cx="9144000" cy="500066"/>
          </a:xfrm>
          <a:prstGeom prst="homePlate">
            <a:avLst>
              <a:gd name="adj" fmla="val 42639"/>
            </a:avLst>
          </a:prstGeom>
          <a:solidFill>
            <a:srgbClr val="3FA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269875" algn="ctr">
              <a:defRPr/>
            </a:pPr>
            <a:r>
              <a:rPr lang="ru-RU" sz="1600" b="1" dirty="0" smtClean="0"/>
              <a:t>ДИСЦИПЛИНА ПРЕДНАЗНАЧЕНА: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0" y="142858"/>
            <a:ext cx="4716016" cy="144016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5150"/>
            <a:ext cx="79975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ятиугольник 18"/>
          <p:cNvSpPr/>
          <p:nvPr/>
        </p:nvSpPr>
        <p:spPr>
          <a:xfrm>
            <a:off x="0" y="5000642"/>
            <a:ext cx="8929718" cy="14285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00166" y="928676"/>
            <a:ext cx="7429552" cy="4019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8775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400" b="1" dirty="0" smtClean="0"/>
              <a:t>ДЛЯ ОБУЧАЮЩИХСЯ ПО НАПРАВЛЕНИЯМ ПОДГОТОВКИ: </a:t>
            </a:r>
          </a:p>
          <a:p>
            <a:pPr indent="358775">
              <a:buClr>
                <a:srgbClr val="3FA5EB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1"/>
                </a:solidFill>
              </a:rPr>
              <a:t>40.03.01</a:t>
            </a:r>
            <a:r>
              <a:rPr lang="ru-RU" sz="1400" dirty="0" smtClean="0"/>
              <a:t> Юриспруденция: «Гражданско-правовой профиль», «Прокурорско-следственный профиль», «Следственно-судебный профиль», «Судебно-адвокатский профиль», «Уголовно-правовой профиль»;</a:t>
            </a:r>
          </a:p>
          <a:p>
            <a:pPr indent="358775">
              <a:buClr>
                <a:srgbClr val="3FA5EB"/>
              </a:buClr>
              <a:buFont typeface="Wingdings" pitchFamily="2" charset="2"/>
              <a:buChar char="§"/>
            </a:pPr>
            <a:r>
              <a:rPr lang="ru-RU" sz="1400" b="1" dirty="0" smtClean="0"/>
              <a:t>40.03.02</a:t>
            </a:r>
            <a:r>
              <a:rPr lang="ru-RU" sz="1400" dirty="0" smtClean="0"/>
              <a:t> Обеспечение законности и правопорядка. Профиль «Оперативно-розыскная деятельность».</a:t>
            </a:r>
          </a:p>
          <a:p>
            <a:endParaRPr lang="ru-RU" sz="1400" dirty="0" smtClean="0"/>
          </a:p>
          <a:p>
            <a:pPr indent="358775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400" b="1" dirty="0" smtClean="0"/>
              <a:t>ДЛЯ ОБУЧАЮЩИХСЯ ПО СПЕЦИАЛЬНОСТЯМ:</a:t>
            </a:r>
          </a:p>
          <a:p>
            <a:pPr indent="358775">
              <a:buClr>
                <a:srgbClr val="3FA5EB"/>
              </a:buClr>
              <a:buFont typeface="Wingdings" pitchFamily="2" charset="2"/>
              <a:buChar char="§"/>
            </a:pPr>
            <a:r>
              <a:rPr lang="ru-RU" sz="1400" b="1" dirty="0" smtClean="0"/>
              <a:t>38.05.01</a:t>
            </a:r>
            <a:r>
              <a:rPr lang="ru-RU" sz="1400" dirty="0" smtClean="0"/>
              <a:t> Экономическая безопасность. Специализация «Правовое обеспечение экономической безопасности»;</a:t>
            </a:r>
          </a:p>
          <a:p>
            <a:pPr indent="358775">
              <a:buClr>
                <a:srgbClr val="3FA5EB"/>
              </a:buClr>
              <a:buFont typeface="Wingdings" pitchFamily="2" charset="2"/>
              <a:buChar char="§"/>
            </a:pPr>
            <a:r>
              <a:rPr lang="ru-RU" sz="1400" b="1" dirty="0" smtClean="0"/>
              <a:t>40.05.01</a:t>
            </a:r>
            <a:r>
              <a:rPr lang="ru-RU" sz="1400" dirty="0" smtClean="0"/>
              <a:t> Правовое обеспечение национальной безопасности. Специализация «Государственно-правовая»;</a:t>
            </a:r>
          </a:p>
          <a:p>
            <a:pPr indent="358775">
              <a:buClr>
                <a:srgbClr val="3FA5EB"/>
              </a:buClr>
              <a:buFont typeface="Wingdings" pitchFamily="2" charset="2"/>
              <a:buChar char="§"/>
            </a:pPr>
            <a:r>
              <a:rPr lang="ru-RU" sz="1400" b="1" dirty="0" smtClean="0"/>
              <a:t>40.05.02 </a:t>
            </a:r>
            <a:r>
              <a:rPr lang="ru-RU" sz="1400" dirty="0" smtClean="0"/>
              <a:t>Правоохранительная деятельность. Специализация «Оперативно-розыскная деятельность»;</a:t>
            </a:r>
          </a:p>
          <a:p>
            <a:pPr indent="358775">
              <a:buClr>
                <a:srgbClr val="3FA5EB"/>
              </a:buClr>
              <a:buFont typeface="Wingdings" pitchFamily="2" charset="2"/>
              <a:buChar char="§"/>
            </a:pPr>
            <a:r>
              <a:rPr lang="ru-RU" sz="1400" b="1" dirty="0" smtClean="0"/>
              <a:t>40.05.03 </a:t>
            </a:r>
            <a:r>
              <a:rPr lang="ru-RU" sz="1400" dirty="0" smtClean="0"/>
              <a:t>Судебная экспертиза. Специализация «Криминалистические экспертизы»;</a:t>
            </a:r>
          </a:p>
          <a:p>
            <a:pPr indent="358775">
              <a:buClr>
                <a:srgbClr val="3FA5EB"/>
              </a:buClr>
              <a:buFont typeface="Wingdings" pitchFamily="2" charset="2"/>
              <a:buChar char="§"/>
            </a:pPr>
            <a:r>
              <a:rPr lang="ru-RU" sz="1400" b="1" dirty="0" smtClean="0"/>
              <a:t>40.05.04</a:t>
            </a:r>
            <a:r>
              <a:rPr lang="ru-RU" sz="1400" dirty="0" smtClean="0"/>
              <a:t> Судебная и прокурорская деятельность. Специализация «Прокурорская деятельность», «Судебная деятельность».</a:t>
            </a:r>
            <a:endParaRPr lang="ru-RU" sz="1600" dirty="0" smtClean="0"/>
          </a:p>
          <a:p>
            <a:endParaRPr lang="ru-RU" sz="1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28676"/>
            <a:ext cx="1321224" cy="40193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-1920214" y="2920296"/>
            <a:ext cx="4019338" cy="36098"/>
          </a:xfrm>
          <a:prstGeom prst="line">
            <a:avLst/>
          </a:prstGeom>
          <a:ln w="63500">
            <a:solidFill>
              <a:srgbClr val="3FA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User\Desktop\кафедра\Лекции\1. Трудовое право\Работа над Презентации\Оформление презентаций\Фемида\феид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rcRect l="32090" t="8654" r="25721" b="4804"/>
          <a:stretch>
            <a:fillRect/>
          </a:stretch>
        </p:blipFill>
        <p:spPr bwMode="auto">
          <a:xfrm>
            <a:off x="71406" y="2786064"/>
            <a:ext cx="1357322" cy="208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0" y="357172"/>
            <a:ext cx="9144000" cy="714380"/>
          </a:xfrm>
          <a:prstGeom prst="homePlate">
            <a:avLst>
              <a:gd name="adj" fmla="val 42639"/>
            </a:avLst>
          </a:prstGeom>
          <a:solidFill>
            <a:srgbClr val="3FA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269875" algn="ctr">
              <a:defRPr/>
            </a:pPr>
            <a:r>
              <a:rPr lang="ru-RU" sz="1600" b="1" dirty="0" smtClean="0"/>
              <a:t>В ХОДЕ ОСВОЕНИЯ ДИСЦИПЛИНЫ ИЗУЧАЮТСЯ: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0" y="285734"/>
            <a:ext cx="4716016" cy="144016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79975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ятиугольник 18"/>
          <p:cNvSpPr/>
          <p:nvPr/>
        </p:nvSpPr>
        <p:spPr>
          <a:xfrm>
            <a:off x="0" y="5000642"/>
            <a:ext cx="8929718" cy="14285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1214428"/>
            <a:ext cx="7286676" cy="37335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358775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</a:rPr>
              <a:t>нормы трудового права, применяемые при регулировании служебной деятельности государственных служащих в случаях отсутствия аналогичных норм административного права или при наличии отсылочных норм  административных правовых актов к нормам трудового законодательства;</a:t>
            </a:r>
          </a:p>
          <a:p>
            <a:pPr marL="358775" indent="358775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358775" indent="358775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</a:rPr>
              <a:t>нормы административного права, применяемые при регулировании служебной деятельности при наличии аналогичных норм трудового права;</a:t>
            </a:r>
          </a:p>
          <a:p>
            <a:pPr marL="358775" indent="358775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358775" indent="358775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</a:rPr>
              <a:t>практика применения норм трудового и административного права в спорных ситуациях служебно-трудовых отношений.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14428"/>
            <a:ext cx="1392662" cy="37335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426-4267654_what-can-i-expect-in-my-first-consult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36656"/>
            <a:ext cx="1105770" cy="92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-1777338" y="3063172"/>
            <a:ext cx="3733586" cy="36098"/>
          </a:xfrm>
          <a:prstGeom prst="line">
            <a:avLst/>
          </a:prstGeom>
          <a:ln w="63500">
            <a:solidFill>
              <a:srgbClr val="3FA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05979"/>
            <a:ext cx="4330824" cy="857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rgbClr val="3FA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39502"/>
            <a:ext cx="746432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ТЕМАТИЧЕСКИЙ ПЛАН ДИСЦИПЛИНЫ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 рамках предлагаемой дисциплины изучаются следующие темы: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347614"/>
            <a:ext cx="7464322" cy="3528392"/>
          </a:xfrm>
          <a:prstGeom prst="rect">
            <a:avLst/>
          </a:prstGeom>
          <a:solidFill>
            <a:srgbClr val="3FA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0" indent="-358775"/>
            <a:endParaRPr lang="ru-RU" sz="1600" b="1" dirty="0" smtClean="0"/>
          </a:p>
          <a:p>
            <a:pPr marL="1074738" indent="-715963"/>
            <a:r>
              <a:rPr lang="ru-RU" sz="1600" b="1" dirty="0" smtClean="0">
                <a:solidFill>
                  <a:srgbClr val="FF0000"/>
                </a:solidFill>
              </a:rPr>
              <a:t>Тема 1.  </a:t>
            </a:r>
            <a:r>
              <a:rPr lang="ru-RU" sz="1400" b="1" dirty="0" smtClean="0"/>
              <a:t>Понятие, значение и система источников дисциплины «Применение трудового законодательства к государственным служащим».</a:t>
            </a:r>
          </a:p>
          <a:p>
            <a:pPr marL="358775"/>
            <a:endParaRPr lang="ru-RU" sz="1400" b="1" dirty="0" smtClean="0"/>
          </a:p>
          <a:p>
            <a:pPr marL="358775"/>
            <a:r>
              <a:rPr lang="ru-RU" sz="1600" b="1" dirty="0" smtClean="0">
                <a:solidFill>
                  <a:srgbClr val="FF0000"/>
                </a:solidFill>
              </a:rPr>
              <a:t>Тема 2.</a:t>
            </a:r>
            <a:r>
              <a:rPr lang="ru-RU" sz="1400" b="1" dirty="0" smtClean="0">
                <a:solidFill>
                  <a:srgbClr val="FF0000"/>
                </a:solidFill>
              </a:rPr>
              <a:t>  </a:t>
            </a:r>
            <a:r>
              <a:rPr lang="ru-RU" sz="1400" b="1" dirty="0" smtClean="0"/>
              <a:t>Институт социального партнерства в системе государственной службы.</a:t>
            </a:r>
          </a:p>
          <a:p>
            <a:pPr marL="358775"/>
            <a:endParaRPr lang="ru-RU" sz="1400" b="1" dirty="0" smtClean="0"/>
          </a:p>
          <a:p>
            <a:pPr marL="1074738" indent="-715963"/>
            <a:r>
              <a:rPr lang="ru-RU" sz="1600" b="1" dirty="0" smtClean="0">
                <a:solidFill>
                  <a:srgbClr val="FF0000"/>
                </a:solidFill>
              </a:rPr>
              <a:t>Тема 3.  </a:t>
            </a:r>
            <a:r>
              <a:rPr lang="ru-RU" sz="1400" b="1" dirty="0" smtClean="0"/>
              <a:t>Возникновение, изменение и прекращение служебно-трудовых отношений.</a:t>
            </a:r>
          </a:p>
          <a:p>
            <a:pPr marL="358775"/>
            <a:endParaRPr lang="ru-RU" sz="1400" b="1" dirty="0" smtClean="0"/>
          </a:p>
          <a:p>
            <a:pPr marL="1074738" indent="-715963"/>
            <a:r>
              <a:rPr lang="ru-RU" sz="1600" b="1" dirty="0" smtClean="0">
                <a:solidFill>
                  <a:srgbClr val="FF0000"/>
                </a:solidFill>
              </a:rPr>
              <a:t>Тема 4.  </a:t>
            </a:r>
            <a:r>
              <a:rPr lang="ru-RU" sz="1400" b="1" dirty="0" smtClean="0"/>
              <a:t>Правовое регулирование рабочего времени и времени отдыха государственных служащих.</a:t>
            </a:r>
          </a:p>
          <a:p>
            <a:pPr marL="358775"/>
            <a:endParaRPr lang="ru-RU" sz="1400" b="1" dirty="0" smtClean="0"/>
          </a:p>
          <a:p>
            <a:pPr marL="358775"/>
            <a:r>
              <a:rPr lang="ru-RU" sz="1600" b="1" dirty="0" smtClean="0">
                <a:solidFill>
                  <a:srgbClr val="FF0000"/>
                </a:solidFill>
              </a:rPr>
              <a:t>Тема 5. </a:t>
            </a:r>
            <a:r>
              <a:rPr lang="ru-RU" sz="1400" b="1" dirty="0" smtClean="0"/>
              <a:t>Оплата труда в системе государственной  службы.</a:t>
            </a:r>
          </a:p>
          <a:p>
            <a:pPr marL="358775"/>
            <a:endParaRPr lang="ru-RU" sz="1400" b="1" dirty="0" smtClean="0"/>
          </a:p>
          <a:p>
            <a:pPr marL="358775"/>
            <a:r>
              <a:rPr lang="ru-RU" sz="1600" b="1" dirty="0" smtClean="0">
                <a:solidFill>
                  <a:srgbClr val="FF0000"/>
                </a:solidFill>
              </a:rPr>
              <a:t>Тема 6.  </a:t>
            </a:r>
            <a:r>
              <a:rPr lang="ru-RU" sz="1400" b="1" dirty="0" smtClean="0"/>
              <a:t>Разрешение служебно-трудовых споров в системе государственной службы.</a:t>
            </a:r>
          </a:p>
          <a:p>
            <a:pPr marL="358775"/>
            <a:r>
              <a:rPr lang="ru-RU" sz="1600" b="1" dirty="0" smtClean="0"/>
              <a:t> </a:t>
            </a:r>
          </a:p>
          <a:p>
            <a:endParaRPr lang="ru-RU" sz="1600" b="1" dirty="0" smtClean="0"/>
          </a:p>
        </p:txBody>
      </p:sp>
      <p:sp>
        <p:nvSpPr>
          <p:cNvPr id="9" name="Пятиугольник 8"/>
          <p:cNvSpPr/>
          <p:nvPr/>
        </p:nvSpPr>
        <p:spPr>
          <a:xfrm>
            <a:off x="0" y="5020022"/>
            <a:ext cx="9036496" cy="12347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5486"/>
            <a:ext cx="864096" cy="8640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9502"/>
            <a:ext cx="79975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User\Desktop\Т.6. Соцпартнерство\Соцпартнерство\2.pn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79512" y="3565254"/>
            <a:ext cx="1106340" cy="126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0" y="195486"/>
            <a:ext cx="9036496" cy="288032"/>
          </a:xfrm>
          <a:prstGeom prst="homePlate">
            <a:avLst>
              <a:gd name="adj" fmla="val 425"/>
            </a:avLst>
          </a:prstGeom>
          <a:solidFill>
            <a:srgbClr val="3FA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2603500">
              <a:defRPr/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0" y="5020022"/>
            <a:ext cx="9036496" cy="12347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571486"/>
            <a:ext cx="6768752" cy="43577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/>
              <a:t>ЛЕКЦИОННЫЕ И ПРАКТИЧЕСКИЕ ЗАНЯТИЯ</a:t>
            </a:r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/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/>
              <a:t>ТЕОРЕТИЧЕСКИЕ ОПРОСЫ</a:t>
            </a:r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/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/>
              <a:t>ИЗУЧЕНИЕ ПРАВОВЫХ СИСТЕМ И СУДЕБНОЙ ПРАКТИКИ</a:t>
            </a:r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/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/>
              <a:t>ОБСУЖДЕНИЕ ДОКЛАДОВ И СООБЩЕНИЙ</a:t>
            </a:r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/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/>
              <a:t>ПОДГОТОВКА РЕФЕРАТОВ</a:t>
            </a:r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/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/>
              <a:t>РЕШЕНИЕ ПРАКТИЧЕСКИХ ЗАДАЧ</a:t>
            </a:r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/>
          </a:p>
          <a:p>
            <a:pPr marL="717550" indent="3571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/>
              <a:t>ПОДГОТОВКА ПРОЦЕССУАЛЬНЫХ ДОКУМЕНТОВ</a:t>
            </a:r>
            <a:endParaRPr lang="ru-RU" sz="800" b="1" dirty="0" smtClean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555526"/>
            <a:ext cx="0" cy="43924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ашивка 10"/>
          <p:cNvSpPr/>
          <p:nvPr/>
        </p:nvSpPr>
        <p:spPr>
          <a:xfrm>
            <a:off x="1785918" y="571486"/>
            <a:ext cx="1071570" cy="4357718"/>
          </a:xfrm>
          <a:prstGeom prst="chevron">
            <a:avLst>
              <a:gd name="adj" fmla="val 387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79512" y="571486"/>
            <a:ext cx="1963596" cy="4357718"/>
          </a:xfrm>
          <a:prstGeom prst="homePlate">
            <a:avLst>
              <a:gd name="adj" fmla="val 21543"/>
            </a:avLst>
          </a:prstGeom>
          <a:solidFill>
            <a:srgbClr val="3FA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>
              <a:lnSpc>
                <a:spcPct val="80000"/>
              </a:lnSpc>
              <a:buClr>
                <a:srgbClr val="7EC3F2"/>
              </a:buClr>
            </a:pPr>
            <a:endParaRPr lang="ru-RU" sz="1600" b="1" dirty="0" smtClean="0"/>
          </a:p>
          <a:p>
            <a:pPr marL="87313">
              <a:lnSpc>
                <a:spcPct val="80000"/>
              </a:lnSpc>
              <a:buClr>
                <a:srgbClr val="7EC3F2"/>
              </a:buClr>
            </a:pPr>
            <a:endParaRPr lang="ru-RU" sz="1600" b="1" dirty="0" smtClean="0"/>
          </a:p>
          <a:p>
            <a:pPr marL="87313">
              <a:lnSpc>
                <a:spcPct val="80000"/>
              </a:lnSpc>
              <a:buClr>
                <a:srgbClr val="7EC3F2"/>
              </a:buClr>
            </a:pPr>
            <a:endParaRPr lang="ru-RU" sz="1600" b="1" dirty="0" smtClean="0"/>
          </a:p>
          <a:p>
            <a:pPr marL="87313">
              <a:lnSpc>
                <a:spcPct val="80000"/>
              </a:lnSpc>
              <a:buClr>
                <a:srgbClr val="7EC3F2"/>
              </a:buClr>
            </a:pPr>
            <a:endParaRPr lang="ru-RU" sz="1600" b="1" dirty="0" smtClean="0"/>
          </a:p>
          <a:p>
            <a:pPr marL="87313">
              <a:lnSpc>
                <a:spcPct val="80000"/>
              </a:lnSpc>
              <a:buClr>
                <a:srgbClr val="7EC3F2"/>
              </a:buClr>
            </a:pPr>
            <a:endParaRPr lang="ru-RU" sz="1600" b="1" dirty="0" smtClean="0"/>
          </a:p>
          <a:p>
            <a:pPr marL="87313">
              <a:lnSpc>
                <a:spcPct val="80000"/>
              </a:lnSpc>
              <a:buClr>
                <a:srgbClr val="7EC3F2"/>
              </a:buClr>
            </a:pPr>
            <a:endParaRPr lang="ru-RU" sz="1600" b="1" dirty="0" smtClean="0"/>
          </a:p>
          <a:p>
            <a:pPr marL="87313">
              <a:lnSpc>
                <a:spcPct val="80000"/>
              </a:lnSpc>
              <a:buClr>
                <a:srgbClr val="7EC3F2"/>
              </a:buClr>
            </a:pPr>
            <a:endParaRPr lang="ru-RU" sz="1600" b="1" dirty="0" smtClean="0"/>
          </a:p>
          <a:p>
            <a:pPr>
              <a:lnSpc>
                <a:spcPct val="80000"/>
              </a:lnSpc>
              <a:buClr>
                <a:srgbClr val="7EC3F2"/>
              </a:buClr>
            </a:pPr>
            <a:r>
              <a:rPr lang="ru-RU" b="1" dirty="0" smtClean="0"/>
              <a:t>ФОРМЫ И </a:t>
            </a: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b="1" dirty="0" smtClean="0"/>
          </a:p>
          <a:p>
            <a:pPr>
              <a:lnSpc>
                <a:spcPct val="80000"/>
              </a:lnSpc>
              <a:buClr>
                <a:srgbClr val="7EC3F2"/>
              </a:buClr>
            </a:pPr>
            <a:r>
              <a:rPr lang="ru-RU" b="1" dirty="0" smtClean="0"/>
              <a:t>СПОСОБЫ </a:t>
            </a: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b="1" dirty="0" smtClean="0"/>
          </a:p>
          <a:p>
            <a:pPr>
              <a:lnSpc>
                <a:spcPct val="80000"/>
              </a:lnSpc>
              <a:buClr>
                <a:srgbClr val="7EC3F2"/>
              </a:buClr>
            </a:pPr>
            <a:r>
              <a:rPr lang="ru-RU" b="1" dirty="0" smtClean="0"/>
              <a:t>ОСВОЕНИЯ </a:t>
            </a: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b="1" dirty="0" smtClean="0"/>
          </a:p>
          <a:p>
            <a:pPr>
              <a:lnSpc>
                <a:spcPct val="80000"/>
              </a:lnSpc>
              <a:buClr>
                <a:srgbClr val="7EC3F2"/>
              </a:buClr>
            </a:pPr>
            <a:r>
              <a:rPr lang="ru-RU" b="1" dirty="0" smtClean="0"/>
              <a:t>ДИСЦИПЛИНЫ: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7EC3F2"/>
              </a:buClr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036496" cy="1234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9975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ownloads\111-1114420_contact-centre-assessments-cspn-customer-service-phases-busin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95886"/>
            <a:ext cx="1440160" cy="93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87774"/>
            <a:ext cx="9144000" cy="2448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5486"/>
            <a:ext cx="8964488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767138"/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95486"/>
            <a:ext cx="896448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9502"/>
            <a:ext cx="79975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683568" y="771550"/>
            <a:ext cx="4320480" cy="4104456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928676"/>
            <a:ext cx="6768752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8775"/>
            <a:r>
              <a:rPr lang="ru-RU" b="1" dirty="0" smtClean="0">
                <a:solidFill>
                  <a:srgbClr val="003399"/>
                </a:solidFill>
              </a:rPr>
              <a:t>ЗНАЧЕНИЕ ДИСЦИПЛИНЫ ДЛЯ ДАЛЬНЕЙШЕГО ОБУЧЕНИЯ</a:t>
            </a:r>
          </a:p>
          <a:p>
            <a:pPr marL="358775"/>
            <a:endParaRPr lang="ru-RU" sz="1400" dirty="0" smtClean="0">
              <a:solidFill>
                <a:srgbClr val="FF0000"/>
              </a:solidFill>
            </a:endParaRPr>
          </a:p>
          <a:p>
            <a:pPr marL="358775"/>
            <a:r>
              <a:rPr lang="ru-RU" sz="1400" i="1" dirty="0" smtClean="0">
                <a:solidFill>
                  <a:srgbClr val="FF0000"/>
                </a:solidFill>
              </a:rPr>
              <a:t>ОСНОВНЫЕ ПОЛОЖЕНИЯ ДИСЦИПЛИНЫ МОГУТ БЫТЬ ИСПОЛЬЗОВАНЫ В ДАЛЬНЕЙШЕМ ПРИ ИЗУЧЕНИИ СЛЕДУЮЩИХ ДИСЦИПЛИН:</a:t>
            </a:r>
          </a:p>
          <a:p>
            <a:pPr indent="717550"/>
            <a:endParaRPr lang="ru-RU" sz="1400" b="1" dirty="0" smtClean="0">
              <a:solidFill>
                <a:srgbClr val="003399"/>
              </a:solidFill>
            </a:endParaRPr>
          </a:p>
          <a:p>
            <a:pPr marL="358775" indent="358775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3399"/>
                </a:solidFill>
              </a:rPr>
              <a:t>ТРУДОВОЕ ПРАВО</a:t>
            </a:r>
          </a:p>
          <a:p>
            <a:pPr marL="358775" indent="358775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3399"/>
                </a:solidFill>
              </a:rPr>
              <a:t>АДМИНИСТРАТИВНОЕ ПРАВО</a:t>
            </a:r>
          </a:p>
          <a:p>
            <a:pPr marL="358775" indent="358775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3399"/>
                </a:solidFill>
              </a:rPr>
              <a:t>ПРАВО СОЦИАЛЬНОГО ОБЕСПЕЧЕНИЯ</a:t>
            </a:r>
          </a:p>
          <a:p>
            <a:pPr marL="358775" lvl="0" indent="358775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3399"/>
                </a:solidFill>
              </a:rPr>
              <a:t>ПРОФЕССИОНАЛЬНАЯ ЭТИКА </a:t>
            </a:r>
          </a:p>
          <a:p>
            <a:pPr marL="358775" lvl="0" indent="358775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3399"/>
                </a:solidFill>
              </a:rPr>
              <a:t>ПРОКУРОРСКИЙ НАДЗОР</a:t>
            </a:r>
          </a:p>
          <a:p>
            <a:pPr marL="358775" lvl="0" indent="358775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3399"/>
                </a:solidFill>
              </a:rPr>
              <a:t>ПРОБЛЕМЫ ТЕОРИИ ГОСУДАРСТВА И ПРАВА</a:t>
            </a:r>
          </a:p>
        </p:txBody>
      </p:sp>
      <p:pic>
        <p:nvPicPr>
          <p:cNvPr id="10" name="Picture 4" descr="https://artofweb.biz/img/supp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2499742"/>
            <a:ext cx="2160240" cy="216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108504" y="2787774"/>
            <a:ext cx="0" cy="24482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411760" cy="5143500"/>
          </a:xfrm>
          <a:prstGeom prst="rect">
            <a:avLst/>
          </a:prstGeom>
          <a:solidFill>
            <a:srgbClr val="3FA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ЗНАЧЕНИЕ ДИСЦИПЛИНЫ ДЛЯ ПРАКТИЧЕСКОЙ ДЕЯТЕЛЬНОСТИ ЮРИСТА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571486"/>
            <a:ext cx="664370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Clr>
                <a:srgbClr val="3FA5EB"/>
              </a:buClr>
            </a:pPr>
            <a:r>
              <a:rPr lang="ru-RU" sz="2000" b="1" dirty="0" smtClean="0">
                <a:solidFill>
                  <a:schemeClr val="bg1"/>
                </a:solidFill>
              </a:rPr>
              <a:t>ИЗУЧЕНИЕ ДИСЦИПЛИНЫ ПОЗВОЛИТ ОБУЧАЮЩЕМУСЯ:</a:t>
            </a:r>
          </a:p>
          <a:p>
            <a:pPr indent="4460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indent="4460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indent="4460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</a:rPr>
              <a:t>квалифицированно  определять сферу регулирования служебно-трудовых отношений с помощью норм трудового и административного законодательства; </a:t>
            </a:r>
          </a:p>
          <a:p>
            <a:pPr indent="4460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indent="4460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</a:rPr>
              <a:t>грамотно выявлять факты, события и обстоятельства, влияющих на решение вопросов в сфере регулирования служебно-трудовых отношений</a:t>
            </a:r>
            <a:r>
              <a:rPr lang="en-US" sz="1600" b="1" dirty="0" smtClean="0">
                <a:solidFill>
                  <a:schemeClr val="bg1"/>
                </a:solidFill>
              </a:rPr>
              <a:t>;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indent="4460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indent="446088">
              <a:buClr>
                <a:srgbClr val="3FA5EB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</a:rPr>
              <a:t>умело применять нормы трудового и административного права в конкретных практических и спорных ситуациях, возникающих в служебно-трудовых отношениях.</a:t>
            </a:r>
          </a:p>
          <a:p>
            <a:pPr indent="446088">
              <a:buClr>
                <a:srgbClr val="3FA5EB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180975"/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11760" y="0"/>
            <a:ext cx="0" cy="5143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 descr="C:\Users\User\Desktop\Т.6. Соцпартнерство\Соцпартнерство\full_2Pl1Y4Cb.pn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10000" r="10000"/>
          <a:stretch>
            <a:fillRect/>
          </a:stretch>
        </p:blipFill>
        <p:spPr bwMode="auto">
          <a:xfrm>
            <a:off x="0" y="2993234"/>
            <a:ext cx="2339752" cy="201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123478"/>
            <a:ext cx="864096" cy="8640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Лекции-онлайн\Оформление презентаций\img1_3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7494"/>
            <a:ext cx="79975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613</Words>
  <Application>Microsoft Office PowerPoint</Application>
  <PresentationFormat>Экран (16:9)</PresentationFormat>
  <Paragraphs>115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№ 6.  СОЦИАЛЬНОЕ ПАРТНЕРСТВО   в сфере труда  </dc:title>
  <dc:creator>User</dc:creator>
  <cp:lastModifiedBy>adm</cp:lastModifiedBy>
  <cp:revision>159</cp:revision>
  <dcterms:created xsi:type="dcterms:W3CDTF">2020-08-25T12:50:55Z</dcterms:created>
  <dcterms:modified xsi:type="dcterms:W3CDTF">2022-01-31T09:30:19Z</dcterms:modified>
</cp:coreProperties>
</file>